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24384000" cy="13716000"/>
  <p:notesSz cx="6858000" cy="9144000"/>
  <p:embeddedFontLst>
    <p:embeddedFont>
      <p:font typeface="Pretendard Medium"/>
      <p:bold r:id="rId22"/>
    </p:embeddedFont>
    <p:embeddedFont>
      <p:font typeface="Pretendard Bold"/>
      <p:bold r:id="rId23"/>
    </p:embeddedFont>
    <p:embeddedFont>
      <p:font typeface="Pretendard Light"/>
      <p:regular r:id="rId24"/>
    </p:embeddedFont>
    <p:embeddedFont>
      <p:font typeface="Pretendard Regular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1.fntdata" Type="http://schemas.openxmlformats.org/officeDocument/2006/relationships/font"/><Relationship Id="rId23" Target="fonts/font2.fntdata" Type="http://schemas.openxmlformats.org/officeDocument/2006/relationships/font"/><Relationship Id="rId24" Target="fonts/font3.fntdata" Type="http://schemas.openxmlformats.org/officeDocument/2006/relationships/font"/><Relationship Id="rId25" Target="fonts/font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pn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14" Target="../media/image69.png" Type="http://schemas.openxmlformats.org/officeDocument/2006/relationships/image"/><Relationship Id="rId2" Target="../media/image51.pn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png" Type="http://schemas.openxmlformats.org/officeDocument/2006/relationships/image"/><Relationship Id="rId11" Target="../media/image77.png" Type="http://schemas.openxmlformats.org/officeDocument/2006/relationships/image"/><Relationship Id="rId12" Target="../media/image78.png" Type="http://schemas.openxmlformats.org/officeDocument/2006/relationships/image"/><Relationship Id="rId13" Target="../media/image79.png" Type="http://schemas.openxmlformats.org/officeDocument/2006/relationships/image"/><Relationship Id="rId14" Target="../media/image80.png" Type="http://schemas.openxmlformats.org/officeDocument/2006/relationships/image"/><Relationship Id="rId15" Target="../media/image81.png" Type="http://schemas.openxmlformats.org/officeDocument/2006/relationships/image"/><Relationship Id="rId16" Target="../media/image82.png" Type="http://schemas.openxmlformats.org/officeDocument/2006/relationships/image"/><Relationship Id="rId2" Target="../media/image51.png" Type="http://schemas.openxmlformats.org/officeDocument/2006/relationships/image"/><Relationship Id="rId3" Target="../media/image70.png" Type="http://schemas.openxmlformats.org/officeDocument/2006/relationships/image"/><Relationship Id="rId4" Target="../media/image71.pn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63.pn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png" Type="http://schemas.openxmlformats.org/officeDocument/2006/relationships/image"/><Relationship Id="rId11" Target="../media/image87.png" Type="http://schemas.openxmlformats.org/officeDocument/2006/relationships/image"/><Relationship Id="rId12" Target="../media/image88.png" Type="http://schemas.openxmlformats.org/officeDocument/2006/relationships/image"/><Relationship Id="rId13" Target="../media/image89.png" Type="http://schemas.openxmlformats.org/officeDocument/2006/relationships/image"/><Relationship Id="rId14" Target="../media/image90.png" Type="http://schemas.openxmlformats.org/officeDocument/2006/relationships/image"/><Relationship Id="rId2" Target="../media/image51.png" Type="http://schemas.openxmlformats.org/officeDocument/2006/relationships/image"/><Relationship Id="rId3" Target="../media/image83.png" Type="http://schemas.openxmlformats.org/officeDocument/2006/relationships/image"/><Relationship Id="rId4" Target="../media/image84.png" Type="http://schemas.openxmlformats.org/officeDocument/2006/relationships/image"/><Relationship Id="rId5" Target="../media/image30.png" Type="http://schemas.openxmlformats.org/officeDocument/2006/relationships/image"/><Relationship Id="rId6" Target="../media/image73.png" Type="http://schemas.openxmlformats.org/officeDocument/2006/relationships/image"/><Relationship Id="rId7" Target="../media/image74.png" Type="http://schemas.openxmlformats.org/officeDocument/2006/relationships/image"/><Relationship Id="rId8" Target="../media/image63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6.png" Type="http://schemas.openxmlformats.org/officeDocument/2006/relationships/image"/><Relationship Id="rId11" Target="../media/image97.png" Type="http://schemas.openxmlformats.org/officeDocument/2006/relationships/image"/><Relationship Id="rId12" Target="../media/image98.png" Type="http://schemas.openxmlformats.org/officeDocument/2006/relationships/image"/><Relationship Id="rId13" Target="../media/image99.png" Type="http://schemas.openxmlformats.org/officeDocument/2006/relationships/image"/><Relationship Id="rId14" Target="../media/image100.png" Type="http://schemas.openxmlformats.org/officeDocument/2006/relationships/image"/><Relationship Id="rId2" Target="../media/image51.png" Type="http://schemas.openxmlformats.org/officeDocument/2006/relationships/image"/><Relationship Id="rId3" Target="../media/image91.png" Type="http://schemas.openxmlformats.org/officeDocument/2006/relationships/image"/><Relationship Id="rId4" Target="../media/image84.png" Type="http://schemas.openxmlformats.org/officeDocument/2006/relationships/image"/><Relationship Id="rId5" Target="../media/image35.png" Type="http://schemas.openxmlformats.org/officeDocument/2006/relationships/image"/><Relationship Id="rId6" Target="../media/image92.png" Type="http://schemas.openxmlformats.org/officeDocument/2006/relationships/image"/><Relationship Id="rId7" Target="../media/image93.png" Type="http://schemas.openxmlformats.org/officeDocument/2006/relationships/image"/><Relationship Id="rId8" Target="../media/image94.pn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png" Type="http://schemas.openxmlformats.org/officeDocument/2006/relationships/image"/><Relationship Id="rId11" Target="../media/image106.png" Type="http://schemas.openxmlformats.org/officeDocument/2006/relationships/image"/><Relationship Id="rId12" Target="../media/image107.png" Type="http://schemas.openxmlformats.org/officeDocument/2006/relationships/image"/><Relationship Id="rId13" Target="../media/image108.png" Type="http://schemas.openxmlformats.org/officeDocument/2006/relationships/image"/><Relationship Id="rId2" Target="../media/image51.png" Type="http://schemas.openxmlformats.org/officeDocument/2006/relationships/image"/><Relationship Id="rId3" Target="../media/image101.png" Type="http://schemas.openxmlformats.org/officeDocument/2006/relationships/image"/><Relationship Id="rId4" Target="../media/image24.png" Type="http://schemas.openxmlformats.org/officeDocument/2006/relationships/image"/><Relationship Id="rId5" Target="../media/image72.png" Type="http://schemas.openxmlformats.org/officeDocument/2006/relationships/image"/><Relationship Id="rId6" Target="../media/image102.png" Type="http://schemas.openxmlformats.org/officeDocument/2006/relationships/image"/><Relationship Id="rId7" Target="../media/image103.png" Type="http://schemas.openxmlformats.org/officeDocument/2006/relationships/image"/><Relationship Id="rId8" Target="../media/image94.pn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png" Type="http://schemas.openxmlformats.org/officeDocument/2006/relationships/image"/><Relationship Id="rId11" Target="../media/image112.png" Type="http://schemas.openxmlformats.org/officeDocument/2006/relationships/image"/><Relationship Id="rId12" Target="../media/image113.png" Type="http://schemas.openxmlformats.org/officeDocument/2006/relationships/image"/><Relationship Id="rId13" Target="../media/image114.png" Type="http://schemas.openxmlformats.org/officeDocument/2006/relationships/image"/><Relationship Id="rId14" Target="../media/image115.png" Type="http://schemas.openxmlformats.org/officeDocument/2006/relationships/image"/><Relationship Id="rId2" Target="../media/image109.png" Type="http://schemas.openxmlformats.org/officeDocument/2006/relationships/image"/><Relationship Id="rId3" Target="../media/image51.png" Type="http://schemas.openxmlformats.org/officeDocument/2006/relationships/image"/><Relationship Id="rId4" Target="../media/image110.png" Type="http://schemas.openxmlformats.org/officeDocument/2006/relationships/image"/><Relationship Id="rId5" Target="../media/image16.png" Type="http://schemas.openxmlformats.org/officeDocument/2006/relationships/image"/><Relationship Id="rId6" Target="../media/image30.png" Type="http://schemas.openxmlformats.org/officeDocument/2006/relationships/image"/><Relationship Id="rId7" Target="../media/image18.png" Type="http://schemas.openxmlformats.org/officeDocument/2006/relationships/image"/><Relationship Id="rId8" Target="../media/image54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2.png" Type="http://schemas.openxmlformats.org/officeDocument/2006/relationships/image"/><Relationship Id="rId4" Target="../media/image116.png" Type="http://schemas.openxmlformats.org/officeDocument/2006/relationships/image"/><Relationship Id="rId5" Target="../media/image59.png" Type="http://schemas.openxmlformats.org/officeDocument/2006/relationships/image"/><Relationship Id="rId6" Target="../media/image117.png" Type="http://schemas.openxmlformats.org/officeDocument/2006/relationships/image"/><Relationship Id="rId7" Target="../media/image61.png" Type="http://schemas.openxmlformats.org/officeDocument/2006/relationships/image"/><Relationship Id="rId8" Target="../media/image7.png" Type="http://schemas.openxmlformats.org/officeDocument/2006/relationships/image"/><Relationship Id="rId9" Target="../media/image1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19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8.png" Type="http://schemas.openxmlformats.org/officeDocument/2006/relationships/image"/><Relationship Id="rId4" Target="../media/image23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6.png" Type="http://schemas.openxmlformats.org/officeDocument/2006/relationships/image"/><Relationship Id="rId8" Target="../media/image19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4.png" Type="http://schemas.openxmlformats.org/officeDocument/2006/relationships/image"/><Relationship Id="rId6" Target="../media/image17.png" Type="http://schemas.openxmlformats.org/officeDocument/2006/relationships/image"/><Relationship Id="rId7" Target="../media/image39.png" Type="http://schemas.openxmlformats.org/officeDocument/2006/relationships/image"/><Relationship Id="rId8" Target="../media/image7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41.png" Type="http://schemas.openxmlformats.org/officeDocument/2006/relationships/image"/><Relationship Id="rId4" Target="../media/image38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26.png" Type="http://schemas.openxmlformats.org/officeDocument/2006/relationships/image"/><Relationship Id="rId8" Target="../media/image19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45.png" Type="http://schemas.openxmlformats.org/officeDocument/2006/relationships/image"/><Relationship Id="rId4" Target="../media/image23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46.png" Type="http://schemas.openxmlformats.org/officeDocument/2006/relationships/image"/><Relationship Id="rId5" Target="../media/image30.pn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23152100" cy="12573000"/>
          </a:xfrm>
          <a:prstGeom prst="rect">
            <a:avLst/>
          </a:prstGeom>
          <a:effectLst>
            <a:outerShdw dir="4020000" dist="483525" blurRad="628582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21900" y="990600"/>
            <a:ext cx="304800" cy="38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7289800" y="8470900"/>
            <a:ext cx="1600200" cy="1600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17300" y="8470900"/>
            <a:ext cx="1574800" cy="1574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3690600" y="9309100"/>
            <a:ext cx="901700" cy="800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5519400" y="8648700"/>
            <a:ext cx="1219200" cy="1219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9563100" y="9042400"/>
            <a:ext cx="1333500" cy="13335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9105900" y="939800"/>
            <a:ext cx="61722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00500" y="4660900"/>
            <a:ext cx="16383000" cy="1600200"/>
          </a:xfrm>
          <a:prstGeom prst="rect">
            <a:avLst/>
          </a:prstGeom>
        </p:spPr>
        <p:txBody>
          <a:bodyPr anchor="ctr" rtlCol="false" lIns="0" tIns="76200" rIns="0" bIns="7620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494A4E"/>
                </a:solidFill>
                <a:latin typeface="Pretendard Medium"/>
              </a:rPr>
              <a:t>2023664025 </a:t>
            </a:r>
            <a:r>
              <a:rPr lang="ko-KR" sz="6000" b="false" i="false" u="none" strike="noStrike">
                <a:solidFill>
                  <a:srgbClr val="494A4E"/>
                </a:solidFill>
                <a:ea typeface="Pretendard Medium"/>
              </a:rPr>
              <a:t>박세현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86200" y="5461000"/>
            <a:ext cx="16611600" cy="3200400"/>
          </a:xfrm>
          <a:prstGeom prst="rect">
            <a:avLst/>
          </a:prstGeom>
        </p:spPr>
        <p:txBody>
          <a:bodyPr anchor="ctr" rtlCol="false" lIns="0" tIns="152400" rIns="0" bIns="152400"/>
          <a:lstStyle/>
          <a:p>
            <a:pPr algn="ctr" lvl="0">
              <a:lnSpc>
                <a:spcPct val="99600"/>
              </a:lnSpc>
            </a:pPr>
            <a:r>
              <a:rPr lang="en" sz="12000" b="false" i="false" u="none" strike="noStrike">
                <a:solidFill>
                  <a:srgbClr val="000000"/>
                </a:solidFill>
                <a:latin typeface="Pretendard Bold"/>
              </a:rPr>
              <a:t>2025 ecole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587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58700" y="571500"/>
            <a:ext cx="11315700" cy="120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937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763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589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16200" y="876300"/>
            <a:ext cx="55880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4953000"/>
            <a:ext cx="9779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506700" y="939800"/>
            <a:ext cx="52070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200" y="2781300"/>
            <a:ext cx="9677400" cy="1117600"/>
          </a:xfrm>
          <a:prstGeom prst="rect">
            <a:avLst/>
          </a:prstGeom>
        </p:spPr>
        <p:txBody>
          <a:bodyPr anchor="t" rtlCol="false" lIns="0" tIns="67733" rIns="0" bIns="0"/>
          <a:lstStyle/>
          <a:p>
            <a:pPr algn="l" lvl="0">
              <a:lnSpc>
                <a:spcPct val="99600"/>
              </a:lnSpc>
            </a:pP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버블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정렬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11200" y="6146800"/>
            <a:ext cx="9626600" cy="838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백준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2750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번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-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수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정렬하기</a:t>
            </a:r>
            <a:b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</a:br>
          </a:p>
        </p:txBody>
      </p:sp>
      <p:sp>
        <p:nvSpPr>
          <p:cNvPr name="TextBox 13" id="13"/>
          <p:cNvSpPr txBox="true"/>
          <p:nvPr/>
        </p:nvSpPr>
        <p:spPr>
          <a:xfrm rot="0">
            <a:off x="13411200" y="7658100"/>
            <a:ext cx="9982200" cy="37846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합병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정렬은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분할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정복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방식으로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설계됨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.
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번에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해결할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없는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문제를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작은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문제로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분할하여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 
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해결하는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알고리즘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
1.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문제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분할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-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하나의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배열을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반으로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나눔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
2.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분할된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작은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문제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해결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-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나뉜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배열들을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각각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정렬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
3.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해결된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문제들을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다시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합침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-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다시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하나의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배열로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합침</a:t>
            </a:r>
            <a:b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</a:b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17600" y="723900"/>
            <a:ext cx="6388100" cy="42291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981700" y="723900"/>
            <a:ext cx="5486400" cy="2400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81700" y="3111500"/>
            <a:ext cx="5486400" cy="3238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87400" y="9105900"/>
            <a:ext cx="5486400" cy="38608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273800" y="7023100"/>
            <a:ext cx="5486400" cy="4368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787400" y="4953000"/>
            <a:ext cx="5486400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587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58700" y="571500"/>
            <a:ext cx="11315700" cy="120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937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763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589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16200" y="876300"/>
            <a:ext cx="55880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4953000"/>
            <a:ext cx="9779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506700" y="939800"/>
            <a:ext cx="52070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200" y="2781300"/>
            <a:ext cx="9677400" cy="1117600"/>
          </a:xfrm>
          <a:prstGeom prst="rect">
            <a:avLst/>
          </a:prstGeom>
        </p:spPr>
        <p:txBody>
          <a:bodyPr anchor="t" rtlCol="false" lIns="0" tIns="67733" rIns="0" bIns="0"/>
          <a:lstStyle/>
          <a:p>
            <a:pPr algn="l" lvl="0">
              <a:lnSpc>
                <a:spcPct val="99600"/>
              </a:lnSpc>
            </a:pP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유클리드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호제법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b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</a:br>
          </a:p>
        </p:txBody>
      </p:sp>
      <p:sp>
        <p:nvSpPr>
          <p:cNvPr name="TextBox 12" id="12"/>
          <p:cNvSpPr txBox="true"/>
          <p:nvPr/>
        </p:nvSpPr>
        <p:spPr>
          <a:xfrm rot="0">
            <a:off x="13411200" y="6146800"/>
            <a:ext cx="9626600" cy="14478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백준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1934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번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-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최소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공배수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구하기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
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11200" y="7658100"/>
            <a:ext cx="10325100" cy="37846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수를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소인수분해를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뒤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수의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공통된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소인수를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모두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곱하면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최대공약수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,
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수의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모든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소인수를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곱하면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최소공배수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
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위의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최대공약수와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최소공배수의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관계에서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AB=LG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이므로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,
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최소공배수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L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두수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A,B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곱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/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최대공약수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이므로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
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최소공배수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lcm = (a*b) / gcd(a,b)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된다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.
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2300" y="584200"/>
            <a:ext cx="7645400" cy="4368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7400" y="4533900"/>
            <a:ext cx="5486400" cy="2324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013700" y="571500"/>
            <a:ext cx="3162300" cy="25019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785100" y="2730500"/>
            <a:ext cx="4152900" cy="2959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5930900" y="5829300"/>
            <a:ext cx="4470400" cy="3670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1447800" y="6680200"/>
            <a:ext cx="3860800" cy="28321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787400" y="9550400"/>
            <a:ext cx="5486400" cy="33020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6134100" y="9550400"/>
            <a:ext cx="548640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587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58700" y="571500"/>
            <a:ext cx="11315700" cy="120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937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763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589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16200" y="876300"/>
            <a:ext cx="55880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4953000"/>
            <a:ext cx="9779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506700" y="939800"/>
            <a:ext cx="52070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200" y="2781300"/>
            <a:ext cx="9677400" cy="1117600"/>
          </a:xfrm>
          <a:prstGeom prst="rect">
            <a:avLst/>
          </a:prstGeom>
        </p:spPr>
        <p:txBody>
          <a:bodyPr anchor="t" rtlCol="false" lIns="0" tIns="67733" rIns="0" bIns="0"/>
          <a:lstStyle/>
          <a:p>
            <a:pPr algn="l" lvl="0">
              <a:lnSpc>
                <a:spcPct val="99600"/>
              </a:lnSpc>
            </a:pP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다익스트라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  <a:b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</a:br>
          </a:p>
        </p:txBody>
      </p:sp>
      <p:sp>
        <p:nvSpPr>
          <p:cNvPr name="TextBox 12" id="12"/>
          <p:cNvSpPr txBox="true"/>
          <p:nvPr/>
        </p:nvSpPr>
        <p:spPr>
          <a:xfrm rot="0">
            <a:off x="13411200" y="6146800"/>
            <a:ext cx="9626600" cy="14478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백준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1854-K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번째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최단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경로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찾기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
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11200" y="7658100"/>
            <a:ext cx="10325100" cy="44196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l" lvl="0">
              <a:lnSpc>
                <a:spcPct val="99600"/>
              </a:lnSpc>
            </a:pP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1.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출발점에서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가장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짧은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길이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확정된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곳부터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순서대로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방문하고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,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그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길을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통해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다음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지점들의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최단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경로를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갱신해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나감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
2.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우선순위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사용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: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아직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확정되지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않은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경로들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중에서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가장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짧은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경로를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다음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방문지로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뽑기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위해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우선순위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큐를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사용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
3.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우선순위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큐에서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가장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짧은걸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꺼내고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, 1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번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노드를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확정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.... 
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2300" y="673100"/>
            <a:ext cx="7531100" cy="4279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73800" y="2044700"/>
            <a:ext cx="5486400" cy="4279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787400" y="4686300"/>
            <a:ext cx="5486400" cy="3276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340600" y="5372100"/>
            <a:ext cx="4419600" cy="4432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22300" y="7886700"/>
            <a:ext cx="5486400" cy="4572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689600" y="9321800"/>
            <a:ext cx="54864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587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58700" y="571500"/>
            <a:ext cx="11315700" cy="120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937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763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589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16200" y="876300"/>
            <a:ext cx="55880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4953000"/>
            <a:ext cx="9779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506700" y="939800"/>
            <a:ext cx="52070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200" y="2781300"/>
            <a:ext cx="9677400" cy="1117600"/>
          </a:xfrm>
          <a:prstGeom prst="rect">
            <a:avLst/>
          </a:prstGeom>
        </p:spPr>
        <p:txBody>
          <a:bodyPr anchor="t" rtlCol="false" lIns="0" tIns="67733" rIns="0" bIns="0"/>
          <a:lstStyle/>
          <a:p>
            <a:pPr algn="l" lvl="0">
              <a:lnSpc>
                <a:spcPct val="99600"/>
              </a:lnSpc>
            </a:pP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벨만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포드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11200" y="6146800"/>
            <a:ext cx="9626600" cy="14478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백준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11657-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타임머신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
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11200" y="7658100"/>
            <a:ext cx="10325100" cy="38989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다익스트라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알고리즘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: 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매번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방문하지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않은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노드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중에서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최단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거리가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가장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짧은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노드를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선택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
-&gt;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음수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간선이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존재하면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최단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거리를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찾을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X</a:t>
            </a:r>
          </a:p>
          <a:p>
            <a:pPr algn="l" lvl="0">
              <a:lnSpc>
                <a:spcPct val="99600"/>
              </a:lnSpc>
            </a:pPr>
            <a:br>
              <a:rPr/>
            </a:b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벨만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-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포드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알고리즘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: 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매번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모든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간선을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전부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확인하므로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 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최단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거리를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찾을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있게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됨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
-&gt;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음수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가중치를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다룬다</a:t>
            </a:r>
            <a:b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</a:b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22300" y="711200"/>
            <a:ext cx="5054600" cy="4800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426200" y="939800"/>
            <a:ext cx="4279900" cy="2667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14400" y="5664200"/>
            <a:ext cx="5029200" cy="2641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7289800" y="3898900"/>
            <a:ext cx="3035300" cy="4483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070600" y="8661400"/>
            <a:ext cx="5486400" cy="4483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914400" y="8318500"/>
            <a:ext cx="5486400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587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58700" y="571500"/>
            <a:ext cx="11315700" cy="120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937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763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589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16200" y="876300"/>
            <a:ext cx="55880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4953000"/>
            <a:ext cx="9779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506700" y="939800"/>
            <a:ext cx="52070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200" y="2781300"/>
            <a:ext cx="9677400" cy="1066800"/>
          </a:xfrm>
          <a:prstGeom prst="rect">
            <a:avLst/>
          </a:prstGeom>
        </p:spPr>
        <p:txBody>
          <a:bodyPr anchor="t" rtlCol="false" lIns="0" tIns="67733" rIns="0" bIns="0"/>
          <a:lstStyle/>
          <a:p>
            <a:pPr algn="l" lvl="0">
              <a:lnSpc>
                <a:spcPct val="99600"/>
              </a:lnSpc>
            </a:pP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조합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알아보기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11200" y="6146800"/>
            <a:ext cx="9626600" cy="8001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백준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1010-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다리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놓기</a:t>
            </a:r>
            <a:b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</a:br>
          </a:p>
        </p:txBody>
      </p:sp>
      <p:sp>
        <p:nvSpPr>
          <p:cNvPr name="TextBox 13" id="13"/>
          <p:cNvSpPr txBox="true"/>
          <p:nvPr/>
        </p:nvSpPr>
        <p:spPr>
          <a:xfrm rot="0">
            <a:off x="13411200" y="7340600"/>
            <a:ext cx="10325100" cy="54483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분자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(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위쪽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): for i in range(M - N + 1, M + 1): num *= i
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이게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순열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mPn
M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명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중에서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N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명을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뽑아서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세우는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경우의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
ex) 5X4
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분모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(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아래쪽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): for j in range(1, N + 1): num //= j
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이게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N!
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세운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순서를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없애버리는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(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나누는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)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과정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.
ex) 2X1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나누기</a:t>
            </a:r>
            <a:b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</a:b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244600" y="1181100"/>
            <a:ext cx="5486400" cy="35433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985000" y="876300"/>
            <a:ext cx="4495800" cy="37719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6273800" y="4279900"/>
            <a:ext cx="4813300" cy="54864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273800" y="7899400"/>
            <a:ext cx="5486400" cy="5486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787400" y="5435600"/>
            <a:ext cx="54864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587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458700" y="571500"/>
            <a:ext cx="11315700" cy="120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0937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5763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0589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316200" y="876300"/>
            <a:ext cx="55880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71500" y="4953000"/>
            <a:ext cx="9779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506700" y="939800"/>
            <a:ext cx="52070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200" y="2781300"/>
            <a:ext cx="9677400" cy="1066800"/>
          </a:xfrm>
          <a:prstGeom prst="rect">
            <a:avLst/>
          </a:prstGeom>
        </p:spPr>
        <p:txBody>
          <a:bodyPr anchor="t" rtlCol="false" lIns="0" tIns="67733" rIns="0" bIns="0"/>
          <a:lstStyle/>
          <a:p>
            <a:pPr algn="l" lvl="0">
              <a:lnSpc>
                <a:spcPct val="99600"/>
              </a:lnSpc>
            </a:pP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동적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계획법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문제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11200" y="6146800"/>
            <a:ext cx="9626600" cy="14097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백준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11726 2*N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타일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채우기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
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11200" y="7658100"/>
            <a:ext cx="10325100" cy="22733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l" lvl="0">
              <a:lnSpc>
                <a:spcPct val="99600"/>
              </a:lnSpc>
            </a:pP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n = 2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인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경우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뒤에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1 x 2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블록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두개를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쌓은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경우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,
n = 3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인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경우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뒤에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2 x 1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블록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한개를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쌓은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경우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
n = (n - 2) + (n - 1)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규칙을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가지게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됨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.
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12800" y="660400"/>
            <a:ext cx="4953000" cy="5486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943600" y="1409700"/>
            <a:ext cx="5486400" cy="3200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765800" y="8559800"/>
            <a:ext cx="5486400" cy="39878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622300" y="7391400"/>
            <a:ext cx="5486400" cy="46863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5943600" y="4610100"/>
            <a:ext cx="5486400" cy="3581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23152100" cy="12573000"/>
          </a:xfrm>
          <a:prstGeom prst="rect">
            <a:avLst/>
          </a:prstGeom>
          <a:effectLst>
            <a:outerShdw dir="4020000" dist="483525" blurRad="628582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21900" y="990600"/>
            <a:ext cx="304800" cy="38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05900" y="939800"/>
            <a:ext cx="61722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096000" y="2286000"/>
            <a:ext cx="12192000" cy="1060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23152100" cy="12573000"/>
          </a:xfrm>
          <a:prstGeom prst="rect">
            <a:avLst/>
          </a:prstGeom>
          <a:effectLst>
            <a:outerShdw dir="4020000" dist="483525" blurRad="628582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21900" y="990600"/>
            <a:ext cx="304800" cy="38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05900" y="939800"/>
            <a:ext cx="61722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556000" y="2070100"/>
            <a:ext cx="17272000" cy="10795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23152100" cy="12573000"/>
          </a:xfrm>
          <a:prstGeom prst="rect">
            <a:avLst/>
          </a:prstGeom>
          <a:effectLst>
            <a:outerShdw dir="4020000" dist="483525" blurRad="628582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21900" y="990600"/>
            <a:ext cx="304800" cy="38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05900" y="939800"/>
            <a:ext cx="61722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086100" y="2260600"/>
            <a:ext cx="18211800" cy="10375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23152100" cy="12573000"/>
          </a:xfrm>
          <a:prstGeom prst="rect">
            <a:avLst/>
          </a:prstGeom>
          <a:effectLst>
            <a:outerShdw dir="4020000" dist="483525" blurRad="628582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21900" y="990600"/>
            <a:ext cx="304800" cy="38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05900" y="939800"/>
            <a:ext cx="61722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289300" y="2413000"/>
            <a:ext cx="17157700" cy="9702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23152100" cy="12573000"/>
          </a:xfrm>
          <a:prstGeom prst="rect">
            <a:avLst/>
          </a:prstGeom>
          <a:effectLst>
            <a:outerShdw dir="4020000" dist="483525" blurRad="628582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21900" y="990600"/>
            <a:ext cx="304800" cy="38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05900" y="939800"/>
            <a:ext cx="61722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794000" y="2273300"/>
            <a:ext cx="18796000" cy="1056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23152100" cy="12573000"/>
          </a:xfrm>
          <a:prstGeom prst="rect">
            <a:avLst/>
          </a:prstGeom>
          <a:effectLst>
            <a:outerShdw dir="4020000" dist="483525" blurRad="628582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21900" y="990600"/>
            <a:ext cx="304800" cy="38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05900" y="939800"/>
            <a:ext cx="61722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657600" y="2667000"/>
            <a:ext cx="17068800" cy="9423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23152100" cy="12573000"/>
          </a:xfrm>
          <a:prstGeom prst="rect">
            <a:avLst/>
          </a:prstGeom>
          <a:effectLst>
            <a:outerShdw dir="4020000" dist="483525" blurRad="628582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21900" y="990600"/>
            <a:ext cx="304800" cy="38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05900" y="939800"/>
            <a:ext cx="61722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898900" y="2857500"/>
            <a:ext cx="16586200" cy="9004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23152100" cy="12573000"/>
          </a:xfrm>
          <a:prstGeom prst="rect">
            <a:avLst/>
          </a:prstGeom>
          <a:effectLst>
            <a:outerShdw dir="4020000" dist="483525" blurRad="628582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2300" y="571500"/>
            <a:ext cx="23152100" cy="1206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27900" y="876300"/>
            <a:ext cx="9715500" cy="596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73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399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225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2821900" y="990600"/>
            <a:ext cx="304800" cy="381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105900" y="939800"/>
            <a:ext cx="61722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presentation_index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327400" y="2514600"/>
            <a:ext cx="17716500" cy="9436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717377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58700" y="571500"/>
            <a:ext cx="11315700" cy="12573000"/>
          </a:xfrm>
          <a:prstGeom prst="rect">
            <a:avLst/>
          </a:prstGeom>
          <a:effectLst>
            <a:outerShdw dir="4020000" dist="435198" blurRad="565757">
              <a:srgbClr val="000000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58700" y="571500"/>
            <a:ext cx="11315700" cy="1206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93700" y="1028700"/>
            <a:ext cx="304800" cy="304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576300" y="1028700"/>
            <a:ext cx="304800" cy="30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058900" y="1028700"/>
            <a:ext cx="304800" cy="30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16200" y="876300"/>
            <a:ext cx="5588000" cy="596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4953000"/>
            <a:ext cx="977900" cy="9779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506700" y="939800"/>
            <a:ext cx="5207000" cy="469900"/>
          </a:xfrm>
          <a:prstGeom prst="rect">
            <a:avLst/>
          </a:prstGeom>
        </p:spPr>
        <p:txBody>
          <a:bodyPr anchor="ctr" rtlCol="false" lIns="0" tIns="33867" rIns="0" bIns="33867"/>
          <a:lstStyle/>
          <a:p>
            <a:pPr algn="ctr" lvl="0">
              <a:lnSpc>
                <a:spcPct val="99600"/>
              </a:lnSpc>
            </a:pPr>
            <a:r>
              <a:rPr lang="en" sz="2666" b="false" i="false" u="none" strike="noStrike">
                <a:solidFill>
                  <a:srgbClr val="FFFFFF"/>
                </a:solidFill>
                <a:latin typeface="Pretendard Light"/>
              </a:rPr>
              <a:t>presentation_photo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11200" y="2781300"/>
            <a:ext cx="9677400" cy="1117600"/>
          </a:xfrm>
          <a:prstGeom prst="rect">
            <a:avLst/>
          </a:prstGeom>
        </p:spPr>
        <p:txBody>
          <a:bodyPr anchor="t" rtlCol="false" lIns="0" tIns="67733" rIns="0" bIns="0"/>
          <a:lstStyle/>
          <a:p>
            <a:pPr algn="l" lvl="0">
              <a:lnSpc>
                <a:spcPct val="99600"/>
              </a:lnSpc>
            </a:pP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스택</a:t>
            </a:r>
            <a:r>
              <a:rPr lang="en-US" sz="533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333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11200" y="6146800"/>
            <a:ext cx="9626600" cy="838200"/>
          </a:xfrm>
          <a:prstGeom prst="rect">
            <a:avLst/>
          </a:prstGeom>
        </p:spPr>
        <p:txBody>
          <a:bodyPr anchor="t" rtlCol="false" lIns="0" tIns="50800" rIns="0" bIns="0"/>
          <a:lstStyle/>
          <a:p>
            <a:pPr algn="l" lvl="0">
              <a:lnSpc>
                <a:spcPct val="99600"/>
              </a:lnSpc>
            </a:pP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백준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1874 -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스택</a:t>
            </a:r>
            <a:r>
              <a:rPr lang="en-US" sz="4000" b="false" i="false" u="none" strike="noStrike">
                <a:solidFill>
                  <a:srgbClr val="494A4E"/>
                </a:solidFill>
                <a:latin typeface="Pretendard Medium"/>
              </a:rPr>
              <a:t> </a:t>
            </a:r>
            <a:r>
              <a:rPr lang="ko-KR" sz="4000" b="false" i="false" u="none" strike="noStrike">
                <a:solidFill>
                  <a:srgbClr val="494A4E"/>
                </a:solidFill>
                <a:ea typeface="Pretendard Medium"/>
              </a:rPr>
              <a:t>수열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11200" y="7658100"/>
            <a:ext cx="9613900" cy="3898900"/>
          </a:xfrm>
          <a:prstGeom prst="rect">
            <a:avLst/>
          </a:prstGeom>
        </p:spPr>
        <p:txBody>
          <a:bodyPr anchor="t" rtlCol="false" lIns="0" tIns="44027" rIns="0" bIns="0"/>
          <a:lstStyle/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핵심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아이디어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: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주어진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수열을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만들기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위해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스택에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push(+)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pop(-)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연산을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어떤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순서로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수행해야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하는지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알아내는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문제입니다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.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스택의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LIFO (Last-In, First-Out)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특성을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정확히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이해하고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적용해야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합니다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.
</a:t>
            </a:r>
          </a:p>
          <a:p>
            <a:pPr algn="l" lvl="0">
              <a:lnSpc>
                <a:spcPct val="99600"/>
              </a:lnSpc>
            </a:pPr>
            <a:r>
              <a:rPr lang="en" sz="3466" b="false" i="false" u="none" strike="noStrike">
                <a:solidFill>
                  <a:srgbClr val="717377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시간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복잡도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: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각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숫자가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스택에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번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push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되고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번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pop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되므로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O(N)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의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시간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복잡도를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 </a:t>
            </a:r>
            <a:r>
              <a:rPr lang="ko-KR" sz="3466" b="false" i="false" u="none" strike="noStrike">
                <a:solidFill>
                  <a:srgbClr val="717377"/>
                </a:solidFill>
                <a:ea typeface="Pretendard Regular"/>
              </a:rPr>
              <a:t>가집니다</a:t>
            </a:r>
            <a:r>
              <a:rPr lang="en-US" sz="3466" b="false" i="false" u="none" strike="noStrike">
                <a:solidFill>
                  <a:srgbClr val="717377"/>
                </a:solidFill>
                <a:latin typeface="Pretendard Regular"/>
              </a:rPr>
              <a:t>.
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9800" y="3721100"/>
            <a:ext cx="5334000" cy="78359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273800" y="4114800"/>
            <a:ext cx="5359400" cy="7061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